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AB783-CEA2-4843-B522-96D619A1F38A}" type="datetimeFigureOut">
              <a:rPr lang="it-IT" smtClean="0"/>
              <a:t>08/02/2016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DCF4C-993E-447E-A478-4947C5020D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72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DCF4C-993E-447E-A478-4947C5020DF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477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DCF4C-993E-447E-A478-4947C5020DF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21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4181-791D-474F-AF65-E8106D4B0E9D}" type="datetimeFigureOut">
              <a:rPr lang="it-IT" smtClean="0"/>
              <a:t>08/02/2016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D860-7E99-446C-8D8C-C54B8F71B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85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4181-791D-474F-AF65-E8106D4B0E9D}" type="datetimeFigureOut">
              <a:rPr lang="it-IT" smtClean="0"/>
              <a:t>08/02/2016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D860-7E99-446C-8D8C-C54B8F71B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10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4181-791D-474F-AF65-E8106D4B0E9D}" type="datetimeFigureOut">
              <a:rPr lang="it-IT" smtClean="0"/>
              <a:t>08/02/2016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D860-7E99-446C-8D8C-C54B8F71B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30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4181-791D-474F-AF65-E8106D4B0E9D}" type="datetimeFigureOut">
              <a:rPr lang="it-IT" smtClean="0"/>
              <a:t>08/02/2016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D860-7E99-446C-8D8C-C54B8F71B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37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4181-791D-474F-AF65-E8106D4B0E9D}" type="datetimeFigureOut">
              <a:rPr lang="it-IT" smtClean="0"/>
              <a:t>08/02/2016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D860-7E99-446C-8D8C-C54B8F71B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53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4181-791D-474F-AF65-E8106D4B0E9D}" type="datetimeFigureOut">
              <a:rPr lang="it-IT" smtClean="0"/>
              <a:t>08/02/2016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D860-7E99-446C-8D8C-C54B8F71B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38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4181-791D-474F-AF65-E8106D4B0E9D}" type="datetimeFigureOut">
              <a:rPr lang="it-IT" smtClean="0"/>
              <a:t>08/02/2016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D860-7E99-446C-8D8C-C54B8F71B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31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4181-791D-474F-AF65-E8106D4B0E9D}" type="datetimeFigureOut">
              <a:rPr lang="it-IT" smtClean="0"/>
              <a:t>08/02/2016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D860-7E99-446C-8D8C-C54B8F71B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16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4181-791D-474F-AF65-E8106D4B0E9D}" type="datetimeFigureOut">
              <a:rPr lang="it-IT" smtClean="0"/>
              <a:t>08/02/2016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D860-7E99-446C-8D8C-C54B8F71B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81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4181-791D-474F-AF65-E8106D4B0E9D}" type="datetimeFigureOut">
              <a:rPr lang="it-IT" smtClean="0"/>
              <a:t>08/02/2016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D860-7E99-446C-8D8C-C54B8F71B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02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C4181-791D-474F-AF65-E8106D4B0E9D}" type="datetimeFigureOut">
              <a:rPr lang="it-IT" smtClean="0"/>
              <a:t>08/02/2016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4D860-7E99-446C-8D8C-C54B8F71B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08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C4181-791D-474F-AF65-E8106D4B0E9D}" type="datetimeFigureOut">
              <a:rPr lang="it-IT" smtClean="0"/>
              <a:t>08/02/2016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4D860-7E99-446C-8D8C-C54B8F71B1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42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8550" y="491319"/>
            <a:ext cx="8215951" cy="1091821"/>
          </a:xfrm>
        </p:spPr>
        <p:txBody>
          <a:bodyPr>
            <a:noAutofit/>
          </a:bodyPr>
          <a:lstStyle/>
          <a:p>
            <a:r>
              <a:rPr lang="en-GB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GB" sz="6600" b="1" dirty="0">
              <a:solidFill>
                <a:srgbClr val="00B0F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72955" y="491318"/>
            <a:ext cx="113958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The </a:t>
            </a:r>
            <a:r>
              <a:rPr lang="it-IT" sz="5400" b="1" cap="none" spc="0" dirty="0" err="1" smtClean="0">
                <a:ln/>
                <a:solidFill>
                  <a:schemeClr val="accent4"/>
                </a:solidFill>
                <a:effectLst/>
              </a:rPr>
              <a:t>distribution</a:t>
            </a:r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it-IT" sz="5400" b="1" cap="none" spc="0" dirty="0" err="1" smtClean="0">
                <a:ln/>
                <a:solidFill>
                  <a:schemeClr val="accent4"/>
                </a:solidFill>
                <a:effectLst/>
              </a:rPr>
              <a:t>grid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022812" y="1165831"/>
            <a:ext cx="589616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dirty="0" smtClean="0">
                <a:ln/>
                <a:solidFill>
                  <a:schemeClr val="accent4"/>
                </a:solidFill>
              </a:rPr>
              <a:t>Carcano &amp; </a:t>
            </a:r>
            <a:r>
              <a:rPr lang="it-IT" sz="5400" b="1" dirty="0" err="1" smtClean="0">
                <a:ln/>
                <a:solidFill>
                  <a:schemeClr val="accent4"/>
                </a:solidFill>
              </a:rPr>
              <a:t>Cividini</a:t>
            </a:r>
            <a:endParaRPr lang="it-IT" sz="5400" b="1" dirty="0" smtClean="0">
              <a:ln/>
              <a:solidFill>
                <a:schemeClr val="accent4"/>
              </a:solidFill>
            </a:endParaRPr>
          </a:p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V A/AUTOMAZIONE</a:t>
            </a:r>
          </a:p>
          <a:p>
            <a:pPr algn="ctr"/>
            <a:r>
              <a:rPr lang="it-IT" sz="5400" b="1" dirty="0" smtClean="0">
                <a:ln/>
                <a:solidFill>
                  <a:schemeClr val="accent4"/>
                </a:solidFill>
              </a:rPr>
              <a:t>Anno 2015/2016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039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Generator</a:t>
            </a:r>
            <a:endParaRPr lang="it-IT" b="1" dirty="0">
              <a:solidFill>
                <a:srgbClr val="00B0F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3" y="1409259"/>
            <a:ext cx="6624199" cy="285092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188592" y="1409259"/>
            <a:ext cx="4276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Generator </a:t>
            </a:r>
            <a:r>
              <a:rPr lang="it-IT" sz="2200" dirty="0" err="1" smtClean="0"/>
              <a:t>produces</a:t>
            </a:r>
            <a:r>
              <a:rPr lang="it-IT" sz="2200" dirty="0" smtClean="0"/>
              <a:t> </a:t>
            </a:r>
            <a:r>
              <a:rPr lang="it-IT" sz="2200" dirty="0" err="1" smtClean="0"/>
              <a:t>alternating</a:t>
            </a:r>
            <a:r>
              <a:rPr lang="it-IT" sz="2200" dirty="0" smtClean="0"/>
              <a:t> </a:t>
            </a:r>
            <a:r>
              <a:rPr lang="it-IT" sz="2200" dirty="0" err="1" smtClean="0"/>
              <a:t>current</a:t>
            </a:r>
            <a:r>
              <a:rPr lang="it-IT" sz="2200" dirty="0" smtClean="0"/>
              <a:t> </a:t>
            </a:r>
            <a:r>
              <a:rPr lang="it-IT" sz="2200" dirty="0" err="1" smtClean="0"/>
              <a:t>at</a:t>
            </a:r>
            <a:r>
              <a:rPr lang="it-IT" sz="2200" dirty="0" smtClean="0"/>
              <a:t> high </a:t>
            </a:r>
            <a:r>
              <a:rPr lang="it-IT" sz="2200" dirty="0" err="1" smtClean="0"/>
              <a:t>voltage</a:t>
            </a:r>
            <a:r>
              <a:rPr lang="it-IT" sz="2200" dirty="0" smtClean="0"/>
              <a:t>, </a:t>
            </a:r>
            <a:r>
              <a:rPr lang="it-IT" sz="2200" dirty="0" err="1" smtClean="0"/>
              <a:t>usually</a:t>
            </a:r>
            <a:r>
              <a:rPr lang="it-IT" sz="2200" dirty="0" smtClean="0"/>
              <a:t> 25.000 V.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172260" y="2366726"/>
            <a:ext cx="43399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produces</a:t>
            </a:r>
            <a:r>
              <a:rPr lang="it-IT" sz="2200" dirty="0"/>
              <a:t> </a:t>
            </a:r>
            <a:r>
              <a:rPr lang="it-IT" sz="2200" dirty="0" err="1"/>
              <a:t>alternating</a:t>
            </a:r>
            <a:r>
              <a:rPr lang="it-IT" sz="2200" dirty="0"/>
              <a:t> </a:t>
            </a:r>
            <a:r>
              <a:rPr lang="it-IT" sz="2200" dirty="0" err="1"/>
              <a:t>current</a:t>
            </a:r>
            <a:r>
              <a:rPr lang="it-IT" sz="2200" dirty="0"/>
              <a:t> </a:t>
            </a:r>
            <a:r>
              <a:rPr lang="it-IT" sz="2200" dirty="0" err="1"/>
              <a:t>because</a:t>
            </a:r>
            <a:r>
              <a:rPr lang="it-IT" sz="2200" dirty="0"/>
              <a:t> </a:t>
            </a: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easier</a:t>
            </a:r>
            <a:r>
              <a:rPr lang="it-IT" sz="2200" dirty="0"/>
              <a:t> to </a:t>
            </a:r>
            <a:r>
              <a:rPr lang="it-IT" sz="2200" dirty="0" err="1"/>
              <a:t>boost</a:t>
            </a:r>
            <a:r>
              <a:rPr lang="it-IT" sz="2200" dirty="0"/>
              <a:t> the </a:t>
            </a:r>
            <a:r>
              <a:rPr lang="it-IT" sz="2200" dirty="0" err="1"/>
              <a:t>voltage</a:t>
            </a:r>
            <a:r>
              <a:rPr lang="it-IT" sz="2200" dirty="0"/>
              <a:t> of </a:t>
            </a:r>
            <a:r>
              <a:rPr lang="it-IT" sz="2200" dirty="0" err="1"/>
              <a:t>alternating</a:t>
            </a:r>
            <a:r>
              <a:rPr lang="it-IT" sz="2200" dirty="0"/>
              <a:t> </a:t>
            </a:r>
            <a:r>
              <a:rPr lang="it-IT" sz="2200" dirty="0" err="1"/>
              <a:t>current</a:t>
            </a:r>
            <a:r>
              <a:rPr lang="it-IT" sz="2200" dirty="0"/>
              <a:t> </a:t>
            </a:r>
            <a:r>
              <a:rPr lang="it-IT" sz="2200" dirty="0" err="1"/>
              <a:t>than</a:t>
            </a:r>
            <a:r>
              <a:rPr lang="it-IT" sz="2200" dirty="0"/>
              <a:t> </a:t>
            </a:r>
            <a:r>
              <a:rPr lang="it-IT" sz="2200" dirty="0" err="1"/>
              <a:t>direct</a:t>
            </a:r>
            <a:r>
              <a:rPr lang="it-IT" sz="2200" dirty="0"/>
              <a:t> </a:t>
            </a:r>
            <a:r>
              <a:rPr lang="it-IT" sz="2200" dirty="0" err="1"/>
              <a:t>current</a:t>
            </a:r>
            <a:r>
              <a:rPr lang="it-IT" sz="2200" dirty="0"/>
              <a:t>.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188592" y="3735261"/>
            <a:ext cx="41652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/>
              <a:t>However</a:t>
            </a:r>
            <a:r>
              <a:rPr lang="it-IT" sz="2200" dirty="0"/>
              <a:t>, </a:t>
            </a:r>
            <a:r>
              <a:rPr lang="it-IT" sz="2200" dirty="0" err="1"/>
              <a:t>if</a:t>
            </a:r>
            <a:r>
              <a:rPr lang="it-IT" sz="2200" dirty="0"/>
              <a:t> the </a:t>
            </a:r>
            <a:r>
              <a:rPr lang="it-IT" sz="2200" dirty="0" err="1"/>
              <a:t>current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transmitted</a:t>
            </a:r>
            <a:r>
              <a:rPr lang="it-IT" sz="2200" dirty="0"/>
              <a:t> </a:t>
            </a:r>
            <a:r>
              <a:rPr lang="it-IT" sz="2200" dirty="0" err="1"/>
              <a:t>at</a:t>
            </a:r>
            <a:r>
              <a:rPr lang="it-IT" sz="2200" dirty="0"/>
              <a:t> a high </a:t>
            </a:r>
            <a:r>
              <a:rPr lang="it-IT" sz="2200" dirty="0" err="1"/>
              <a:t>voltage</a:t>
            </a:r>
            <a:r>
              <a:rPr lang="it-IT" sz="2200" dirty="0"/>
              <a:t>, </a:t>
            </a:r>
            <a:r>
              <a:rPr lang="it-IT" sz="2200" dirty="0" err="1"/>
              <a:t>less</a:t>
            </a:r>
            <a:r>
              <a:rPr lang="it-IT" sz="2200" dirty="0"/>
              <a:t> </a:t>
            </a:r>
            <a:r>
              <a:rPr lang="it-IT" sz="2200" dirty="0" err="1"/>
              <a:t>current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needed</a:t>
            </a:r>
            <a:r>
              <a:rPr lang="it-IT" sz="2200" dirty="0"/>
              <a:t> to </a:t>
            </a:r>
            <a:r>
              <a:rPr lang="it-IT" sz="2200" dirty="0" err="1"/>
              <a:t>transmit</a:t>
            </a:r>
            <a:r>
              <a:rPr lang="it-IT" sz="2200" dirty="0"/>
              <a:t> the </a:t>
            </a:r>
            <a:r>
              <a:rPr lang="it-IT" sz="2200" dirty="0" err="1"/>
              <a:t>same</a:t>
            </a:r>
            <a:r>
              <a:rPr lang="it-IT" sz="2200" dirty="0"/>
              <a:t> </a:t>
            </a:r>
            <a:r>
              <a:rPr lang="it-IT" sz="2200" dirty="0" err="1"/>
              <a:t>amount</a:t>
            </a:r>
            <a:r>
              <a:rPr lang="it-IT" sz="2200" dirty="0"/>
              <a:t> of </a:t>
            </a:r>
            <a:r>
              <a:rPr lang="it-IT" sz="2200" dirty="0" err="1"/>
              <a:t>electric</a:t>
            </a:r>
            <a:r>
              <a:rPr lang="it-IT" sz="2200" dirty="0"/>
              <a:t> </a:t>
            </a:r>
            <a:r>
              <a:rPr lang="it-IT" sz="2200" dirty="0" err="1"/>
              <a:t>power</a:t>
            </a:r>
            <a:r>
              <a:rPr lang="it-IT" sz="2200" dirty="0"/>
              <a:t>, so </a:t>
            </a:r>
            <a:r>
              <a:rPr lang="it-IT" sz="2200" dirty="0" err="1"/>
              <a:t>there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fewer</a:t>
            </a:r>
            <a:r>
              <a:rPr lang="it-IT" sz="2200" dirty="0"/>
              <a:t> </a:t>
            </a:r>
            <a:r>
              <a:rPr lang="it-IT" sz="2200" dirty="0" err="1"/>
              <a:t>waste</a:t>
            </a:r>
            <a:r>
              <a:rPr lang="it-IT" sz="2200" dirty="0"/>
              <a:t> of </a:t>
            </a:r>
            <a:r>
              <a:rPr lang="it-IT" sz="2200" dirty="0" err="1"/>
              <a:t>current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21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Transformer and </a:t>
            </a:r>
            <a:r>
              <a:rPr lang="it-IT" b="1" dirty="0" err="1" smtClean="0">
                <a:solidFill>
                  <a:srgbClr val="0070C0"/>
                </a:solidFill>
              </a:rPr>
              <a:t>substation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8" y="1456229"/>
            <a:ext cx="5797352" cy="401985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294776" y="1467216"/>
            <a:ext cx="50221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 smtClean="0"/>
              <a:t>Step-up</a:t>
            </a:r>
            <a:r>
              <a:rPr lang="it-IT" sz="2200" dirty="0" smtClean="0"/>
              <a:t> transformer </a:t>
            </a:r>
            <a:r>
              <a:rPr lang="it-IT" sz="2200" dirty="0" err="1" smtClean="0"/>
              <a:t>boosts</a:t>
            </a:r>
            <a:r>
              <a:rPr lang="it-IT" sz="2200" dirty="0" smtClean="0"/>
              <a:t> a </a:t>
            </a:r>
            <a:r>
              <a:rPr lang="it-IT" sz="2200" dirty="0" err="1" smtClean="0"/>
              <a:t>voltage</a:t>
            </a:r>
            <a:r>
              <a:rPr lang="it-IT" sz="2200" dirty="0" smtClean="0"/>
              <a:t> so high </a:t>
            </a:r>
            <a:r>
              <a:rPr lang="it-IT" sz="2200" dirty="0" err="1" smtClean="0"/>
              <a:t>as</a:t>
            </a:r>
            <a:r>
              <a:rPr lang="it-IT" sz="2200" dirty="0" smtClean="0"/>
              <a:t> 400.000 V.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294776" y="2128935"/>
            <a:ext cx="4804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permits</a:t>
            </a:r>
            <a:r>
              <a:rPr lang="it-IT" sz="2200" dirty="0"/>
              <a:t> to </a:t>
            </a:r>
            <a:r>
              <a:rPr lang="it-IT" sz="2200" dirty="0" err="1"/>
              <a:t>transmit</a:t>
            </a:r>
            <a:r>
              <a:rPr lang="it-IT" sz="2200" dirty="0"/>
              <a:t> the </a:t>
            </a:r>
            <a:r>
              <a:rPr lang="it-IT" sz="2200" dirty="0" err="1"/>
              <a:t>current</a:t>
            </a:r>
            <a:r>
              <a:rPr lang="it-IT" sz="2200" dirty="0"/>
              <a:t> </a:t>
            </a:r>
            <a:r>
              <a:rPr lang="it-IT" sz="2200" dirty="0" err="1"/>
              <a:t>across</a:t>
            </a:r>
            <a:r>
              <a:rPr lang="it-IT" sz="2200" dirty="0"/>
              <a:t> the country</a:t>
            </a:r>
            <a:r>
              <a:rPr lang="it-IT" sz="2200" dirty="0" smtClean="0"/>
              <a:t>.</a:t>
            </a:r>
            <a:endParaRPr lang="it-IT" sz="2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294776" y="2742881"/>
            <a:ext cx="47084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The </a:t>
            </a:r>
            <a:r>
              <a:rPr lang="it-IT" sz="2200" dirty="0" err="1"/>
              <a:t>s</a:t>
            </a:r>
            <a:r>
              <a:rPr lang="it-IT" sz="2200" dirty="0" err="1" smtClean="0"/>
              <a:t>ubstation</a:t>
            </a:r>
            <a:r>
              <a:rPr lang="it-IT" sz="2200" dirty="0"/>
              <a:t>, </a:t>
            </a:r>
            <a:r>
              <a:rPr lang="it-IT" sz="2200" dirty="0" err="1"/>
              <a:t>known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</a:t>
            </a:r>
            <a:r>
              <a:rPr lang="it-IT" sz="2200" dirty="0" err="1"/>
              <a:t>step</a:t>
            </a:r>
            <a:r>
              <a:rPr lang="it-IT" sz="2200" dirty="0"/>
              <a:t>-down transformer, </a:t>
            </a:r>
            <a:r>
              <a:rPr lang="it-IT" sz="2200" dirty="0" err="1"/>
              <a:t>reduces</a:t>
            </a:r>
            <a:r>
              <a:rPr lang="it-IT" sz="2200" dirty="0"/>
              <a:t> the high </a:t>
            </a:r>
            <a:r>
              <a:rPr lang="it-IT" sz="2200" dirty="0" err="1"/>
              <a:t>voltage</a:t>
            </a:r>
            <a:r>
              <a:rPr lang="it-IT" sz="2200" dirty="0"/>
              <a:t> to </a:t>
            </a:r>
            <a:r>
              <a:rPr lang="it-IT" sz="2200" dirty="0" err="1" smtClean="0"/>
              <a:t>levels</a:t>
            </a:r>
            <a:r>
              <a:rPr lang="it-IT" sz="2200" dirty="0" smtClean="0"/>
              <a:t> </a:t>
            </a:r>
            <a:r>
              <a:rPr lang="it-IT" sz="2200" dirty="0" err="1"/>
              <a:t>suitable</a:t>
            </a:r>
            <a:r>
              <a:rPr lang="it-IT" sz="2200" dirty="0"/>
              <a:t> for </a:t>
            </a:r>
            <a:r>
              <a:rPr lang="it-IT" sz="2200" dirty="0" err="1"/>
              <a:t>different</a:t>
            </a:r>
            <a:r>
              <a:rPr lang="it-IT" sz="2200" dirty="0"/>
              <a:t> </a:t>
            </a:r>
            <a:r>
              <a:rPr lang="it-IT" sz="2200" dirty="0" err="1"/>
              <a:t>types</a:t>
            </a:r>
            <a:r>
              <a:rPr lang="it-IT" sz="2200" dirty="0"/>
              <a:t> of consumers.</a:t>
            </a:r>
          </a:p>
        </p:txBody>
      </p:sp>
    </p:spTree>
    <p:extLst>
      <p:ext uri="{BB962C8B-B14F-4D97-AF65-F5344CB8AC3E}">
        <p14:creationId xmlns:p14="http://schemas.microsoft.com/office/powerpoint/2010/main" val="424903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 smtClean="0">
                <a:solidFill>
                  <a:srgbClr val="0070C0"/>
                </a:solidFill>
              </a:rPr>
              <a:t>Pylon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2" y="1521654"/>
            <a:ext cx="6159083" cy="369745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771541" y="1521654"/>
            <a:ext cx="50152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The </a:t>
            </a:r>
            <a:r>
              <a:rPr lang="it-IT" sz="2200" dirty="0" err="1" smtClean="0"/>
              <a:t>pylon</a:t>
            </a:r>
            <a:r>
              <a:rPr lang="it-IT" sz="2200" dirty="0" smtClean="0"/>
              <a:t> </a:t>
            </a:r>
            <a:r>
              <a:rPr lang="it-IT" sz="2200" dirty="0" err="1" smtClean="0"/>
              <a:t>supports</a:t>
            </a:r>
            <a:r>
              <a:rPr lang="it-IT" sz="2200" dirty="0" smtClean="0"/>
              <a:t> </a:t>
            </a:r>
            <a:r>
              <a:rPr lang="it-IT" sz="2200" dirty="0" err="1" smtClean="0"/>
              <a:t>overhead</a:t>
            </a:r>
            <a:r>
              <a:rPr lang="it-IT" sz="2200" dirty="0" smtClean="0"/>
              <a:t> </a:t>
            </a:r>
            <a:r>
              <a:rPr lang="it-IT" sz="2200" dirty="0" err="1" smtClean="0"/>
              <a:t>wires</a:t>
            </a:r>
            <a:r>
              <a:rPr lang="it-IT" sz="2200" dirty="0" smtClean="0"/>
              <a:t>, </a:t>
            </a:r>
            <a:r>
              <a:rPr lang="it-IT" sz="2200" dirty="0" err="1" smtClean="0"/>
              <a:t>called</a:t>
            </a:r>
            <a:r>
              <a:rPr lang="it-IT" sz="2200" dirty="0" smtClean="0"/>
              <a:t> ‘’</a:t>
            </a:r>
            <a:r>
              <a:rPr lang="it-IT" sz="2200" dirty="0" err="1" smtClean="0"/>
              <a:t>trasmission</a:t>
            </a:r>
            <a:r>
              <a:rPr lang="it-IT" sz="2200" dirty="0" smtClean="0"/>
              <a:t> </a:t>
            </a:r>
            <a:r>
              <a:rPr lang="it-IT" sz="2200" dirty="0" err="1" smtClean="0"/>
              <a:t>lines</a:t>
            </a:r>
            <a:r>
              <a:rPr lang="it-IT" sz="2200" dirty="0" smtClean="0"/>
              <a:t>’’, </a:t>
            </a:r>
            <a:r>
              <a:rPr lang="it-IT" sz="2200" dirty="0" err="1" smtClean="0"/>
              <a:t>which</a:t>
            </a:r>
            <a:r>
              <a:rPr lang="it-IT" sz="2200" dirty="0" smtClean="0"/>
              <a:t> </a:t>
            </a:r>
            <a:r>
              <a:rPr lang="it-IT" sz="2200" dirty="0" err="1" smtClean="0"/>
              <a:t>carry</a:t>
            </a:r>
            <a:r>
              <a:rPr lang="it-IT" sz="2200" dirty="0" smtClean="0"/>
              <a:t> the </a:t>
            </a:r>
            <a:r>
              <a:rPr lang="it-IT" sz="2200" dirty="0" err="1" smtClean="0"/>
              <a:t>current</a:t>
            </a:r>
            <a:r>
              <a:rPr lang="it-IT" sz="2200" dirty="0" smtClean="0"/>
              <a:t> </a:t>
            </a:r>
            <a:r>
              <a:rPr lang="it-IT" sz="2200" dirty="0" err="1" smtClean="0"/>
              <a:t>across</a:t>
            </a:r>
            <a:r>
              <a:rPr lang="it-IT" sz="2200" dirty="0" smtClean="0"/>
              <a:t> the country.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771541" y="2521928"/>
            <a:ext cx="4582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In the city </a:t>
            </a:r>
            <a:r>
              <a:rPr lang="it-IT" sz="2200" dirty="0" err="1"/>
              <a:t>there</a:t>
            </a:r>
            <a:r>
              <a:rPr lang="it-IT" sz="2200" dirty="0"/>
              <a:t> are </a:t>
            </a:r>
            <a:r>
              <a:rPr lang="it-IT" sz="2200" dirty="0" err="1"/>
              <a:t>not</a:t>
            </a:r>
            <a:r>
              <a:rPr lang="it-IT" sz="2200" dirty="0"/>
              <a:t> </a:t>
            </a:r>
            <a:r>
              <a:rPr lang="it-IT" sz="2200" dirty="0" err="1"/>
              <a:t>any</a:t>
            </a:r>
            <a:r>
              <a:rPr lang="it-IT" sz="2200" dirty="0"/>
              <a:t> </a:t>
            </a:r>
            <a:r>
              <a:rPr lang="it-IT" sz="2200" dirty="0" err="1"/>
              <a:t>pylons</a:t>
            </a:r>
            <a:r>
              <a:rPr lang="it-IT" sz="2200" dirty="0"/>
              <a:t> </a:t>
            </a:r>
            <a:r>
              <a:rPr lang="it-IT" sz="2200" dirty="0" err="1"/>
              <a:t>because</a:t>
            </a:r>
            <a:r>
              <a:rPr lang="it-IT" sz="2200" dirty="0"/>
              <a:t> underground </a:t>
            </a:r>
            <a:r>
              <a:rPr lang="it-IT" sz="2200" dirty="0" err="1"/>
              <a:t>cables</a:t>
            </a:r>
            <a:r>
              <a:rPr lang="it-IT" sz="2200" dirty="0"/>
              <a:t> are </a:t>
            </a:r>
            <a:r>
              <a:rPr lang="it-IT" sz="2200" dirty="0" err="1"/>
              <a:t>used</a:t>
            </a:r>
            <a:r>
              <a:rPr lang="it-IT" sz="2200" dirty="0" smtClean="0"/>
              <a:t>.</a:t>
            </a:r>
            <a:endParaRPr lang="it-IT" sz="2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771540" y="3183891"/>
            <a:ext cx="4582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Out of the </a:t>
            </a:r>
            <a:r>
              <a:rPr lang="it-IT" sz="2200" dirty="0" err="1"/>
              <a:t>cities</a:t>
            </a:r>
            <a:r>
              <a:rPr lang="it-IT" sz="2200" dirty="0"/>
              <a:t> </a:t>
            </a:r>
            <a:r>
              <a:rPr lang="it-IT" sz="2200" dirty="0" err="1"/>
              <a:t>there</a:t>
            </a:r>
            <a:r>
              <a:rPr lang="it-IT" sz="2200" dirty="0"/>
              <a:t> are </a:t>
            </a:r>
            <a:r>
              <a:rPr lang="it-IT" sz="2200" dirty="0" err="1"/>
              <a:t>overhead</a:t>
            </a:r>
            <a:r>
              <a:rPr lang="it-IT" sz="2200" dirty="0"/>
              <a:t> </a:t>
            </a:r>
            <a:r>
              <a:rPr lang="it-IT" sz="2200" dirty="0" err="1"/>
              <a:t>wires</a:t>
            </a:r>
            <a:r>
              <a:rPr lang="it-IT" sz="2200" dirty="0"/>
              <a:t>, </a:t>
            </a:r>
            <a:r>
              <a:rPr lang="it-IT" sz="2200" dirty="0" err="1"/>
              <a:t>because</a:t>
            </a:r>
            <a:r>
              <a:rPr lang="it-IT" sz="2200" dirty="0"/>
              <a:t> underground </a:t>
            </a:r>
            <a:r>
              <a:rPr lang="it-IT" sz="2200" dirty="0" err="1"/>
              <a:t>cables</a:t>
            </a:r>
            <a:r>
              <a:rPr lang="it-IT" sz="2200" dirty="0"/>
              <a:t> are more </a:t>
            </a:r>
            <a:r>
              <a:rPr lang="it-IT" sz="2200" dirty="0" err="1"/>
              <a:t>expensive</a:t>
            </a:r>
            <a:r>
              <a:rPr lang="it-IT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6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 smtClean="0">
                <a:solidFill>
                  <a:srgbClr val="0070C0"/>
                </a:solidFill>
              </a:rPr>
              <a:t>Heavy</a:t>
            </a:r>
            <a:r>
              <a:rPr lang="it-IT" b="1" dirty="0" smtClean="0">
                <a:solidFill>
                  <a:srgbClr val="0070C0"/>
                </a:solidFill>
              </a:rPr>
              <a:t> and light </a:t>
            </a:r>
            <a:r>
              <a:rPr lang="it-IT" b="1" dirty="0" err="1" smtClean="0">
                <a:solidFill>
                  <a:srgbClr val="0070C0"/>
                </a:solidFill>
              </a:rPr>
              <a:t>industry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6" y="1424725"/>
            <a:ext cx="5055655" cy="330201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10" y="1424726"/>
            <a:ext cx="4402690" cy="330201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20151" y="5008098"/>
            <a:ext cx="107336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The </a:t>
            </a:r>
            <a:r>
              <a:rPr lang="it-IT" sz="2200" dirty="0" err="1" smtClean="0"/>
              <a:t>biggest</a:t>
            </a:r>
            <a:r>
              <a:rPr lang="it-IT" sz="2200" dirty="0" smtClean="0"/>
              <a:t> consumers of </a:t>
            </a:r>
            <a:r>
              <a:rPr lang="it-IT" sz="2200" dirty="0" err="1" smtClean="0"/>
              <a:t>electricity</a:t>
            </a:r>
            <a:r>
              <a:rPr lang="it-IT" sz="2200" dirty="0" smtClean="0"/>
              <a:t> are </a:t>
            </a:r>
            <a:r>
              <a:rPr lang="it-IT" sz="2200" dirty="0" err="1" smtClean="0"/>
              <a:t>industries</a:t>
            </a:r>
            <a:r>
              <a:rPr lang="it-IT" sz="2200" dirty="0" smtClean="0"/>
              <a:t>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20151" y="5364219"/>
            <a:ext cx="9264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There are </a:t>
            </a:r>
            <a:r>
              <a:rPr lang="it-IT" sz="2200" dirty="0" err="1"/>
              <a:t>two</a:t>
            </a:r>
            <a:r>
              <a:rPr lang="it-IT" sz="2200" dirty="0"/>
              <a:t> </a:t>
            </a:r>
            <a:r>
              <a:rPr lang="it-IT" sz="2200" dirty="0" err="1"/>
              <a:t>different</a:t>
            </a:r>
            <a:r>
              <a:rPr lang="it-IT" sz="2200" dirty="0"/>
              <a:t> </a:t>
            </a:r>
            <a:r>
              <a:rPr lang="it-IT" sz="2200" dirty="0" err="1" smtClean="0"/>
              <a:t>types</a:t>
            </a:r>
            <a:r>
              <a:rPr lang="it-IT" sz="2200" dirty="0"/>
              <a:t>: </a:t>
            </a:r>
            <a:r>
              <a:rPr lang="it-IT" sz="2200" dirty="0" err="1"/>
              <a:t>heavy</a:t>
            </a:r>
            <a:r>
              <a:rPr lang="it-IT" sz="2200" dirty="0"/>
              <a:t> </a:t>
            </a:r>
            <a:r>
              <a:rPr lang="it-IT" sz="2200" dirty="0" err="1"/>
              <a:t>industry</a:t>
            </a:r>
            <a:r>
              <a:rPr lang="it-IT" sz="2200" dirty="0"/>
              <a:t> and light </a:t>
            </a:r>
            <a:r>
              <a:rPr lang="it-IT" sz="2200" dirty="0" err="1"/>
              <a:t>industry</a:t>
            </a:r>
            <a:r>
              <a:rPr lang="it-IT" sz="2200" dirty="0" smtClean="0"/>
              <a:t>.</a:t>
            </a:r>
            <a:endParaRPr lang="it-IT" sz="2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12505" y="5720339"/>
            <a:ext cx="97052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The </a:t>
            </a:r>
            <a:r>
              <a:rPr lang="it-IT" sz="2200" dirty="0" smtClean="0"/>
              <a:t>first </a:t>
            </a:r>
            <a:r>
              <a:rPr lang="it-IT" sz="2200" dirty="0" err="1" smtClean="0"/>
              <a:t>one</a:t>
            </a:r>
            <a:r>
              <a:rPr lang="it-IT" sz="2200" dirty="0" smtClean="0"/>
              <a:t> </a:t>
            </a:r>
            <a:r>
              <a:rPr lang="it-IT" sz="2200" dirty="0" err="1"/>
              <a:t>requires</a:t>
            </a:r>
            <a:r>
              <a:rPr lang="it-IT" sz="2200" dirty="0"/>
              <a:t> </a:t>
            </a:r>
            <a:r>
              <a:rPr lang="it-IT" sz="2200" dirty="0" smtClean="0"/>
              <a:t>a high </a:t>
            </a:r>
            <a:r>
              <a:rPr lang="it-IT" sz="2200" dirty="0" err="1"/>
              <a:t>voltage</a:t>
            </a:r>
            <a:r>
              <a:rPr lang="it-IT" sz="2200" dirty="0"/>
              <a:t> of 33.000 V; the </a:t>
            </a:r>
            <a:r>
              <a:rPr lang="it-IT" sz="2200" dirty="0" err="1" smtClean="0"/>
              <a:t>second</a:t>
            </a:r>
            <a:r>
              <a:rPr lang="it-IT" sz="2200" dirty="0" smtClean="0"/>
              <a:t> </a:t>
            </a:r>
            <a:r>
              <a:rPr lang="it-IT" sz="2200" dirty="0" err="1" smtClean="0"/>
              <a:t>one</a:t>
            </a:r>
            <a:r>
              <a:rPr lang="it-IT" sz="2200" dirty="0" smtClean="0"/>
              <a:t> </a:t>
            </a:r>
            <a:r>
              <a:rPr lang="it-IT" sz="2200" dirty="0" err="1"/>
              <a:t>requires</a:t>
            </a:r>
            <a:r>
              <a:rPr lang="it-IT" sz="2200" dirty="0"/>
              <a:t> 11.000 V.</a:t>
            </a:r>
          </a:p>
        </p:txBody>
      </p:sp>
    </p:spTree>
    <p:extLst>
      <p:ext uri="{BB962C8B-B14F-4D97-AF65-F5344CB8AC3E}">
        <p14:creationId xmlns:p14="http://schemas.microsoft.com/office/powerpoint/2010/main" val="72517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 smtClean="0">
                <a:solidFill>
                  <a:srgbClr val="0070C0"/>
                </a:solidFill>
              </a:rPr>
              <a:t>Electric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train</a:t>
            </a:r>
            <a:r>
              <a:rPr lang="it-IT" b="1" dirty="0" smtClean="0">
                <a:solidFill>
                  <a:srgbClr val="0070C0"/>
                </a:solidFill>
              </a:rPr>
              <a:t/>
            </a:r>
            <a:br>
              <a:rPr lang="it-IT" b="1" dirty="0" smtClean="0">
                <a:solidFill>
                  <a:srgbClr val="0070C0"/>
                </a:solidFill>
              </a:rPr>
            </a:b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1352609"/>
            <a:ext cx="6433838" cy="424633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272038" y="1352609"/>
            <a:ext cx="40817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 smtClean="0"/>
              <a:t>Other</a:t>
            </a:r>
            <a:r>
              <a:rPr lang="it-IT" sz="2200" dirty="0" smtClean="0"/>
              <a:t> consumers of </a:t>
            </a:r>
            <a:r>
              <a:rPr lang="it-IT" sz="2200" dirty="0" err="1" smtClean="0"/>
              <a:t>electricity</a:t>
            </a:r>
            <a:r>
              <a:rPr lang="it-IT" sz="2200" dirty="0" smtClean="0"/>
              <a:t> </a:t>
            </a:r>
            <a:r>
              <a:rPr lang="it-IT" sz="2200" dirty="0" err="1" smtClean="0"/>
              <a:t>at</a:t>
            </a:r>
            <a:r>
              <a:rPr lang="it-IT" sz="2200" dirty="0" smtClean="0"/>
              <a:t> high </a:t>
            </a:r>
            <a:r>
              <a:rPr lang="it-IT" sz="2200" dirty="0" err="1" smtClean="0"/>
              <a:t>voltage</a:t>
            </a:r>
            <a:r>
              <a:rPr lang="it-IT" sz="2200" dirty="0" smtClean="0"/>
              <a:t> are </a:t>
            </a:r>
            <a:r>
              <a:rPr lang="it-IT" sz="2200" dirty="0" err="1" smtClean="0"/>
              <a:t>electric</a:t>
            </a:r>
            <a:r>
              <a:rPr lang="it-IT" sz="2200" dirty="0" smtClean="0"/>
              <a:t> </a:t>
            </a:r>
            <a:r>
              <a:rPr lang="it-IT" sz="2200" dirty="0" err="1" smtClean="0"/>
              <a:t>trains</a:t>
            </a:r>
            <a:r>
              <a:rPr lang="it-IT" sz="2200" dirty="0" smtClean="0"/>
              <a:t>.</a:t>
            </a:r>
          </a:p>
          <a:p>
            <a:r>
              <a:rPr lang="it-IT" sz="2200" dirty="0" err="1" smtClean="0"/>
              <a:t>Electric</a:t>
            </a:r>
            <a:r>
              <a:rPr lang="it-IT" sz="2200" dirty="0" smtClean="0"/>
              <a:t> </a:t>
            </a:r>
            <a:r>
              <a:rPr lang="it-IT" sz="2200" dirty="0" err="1" smtClean="0"/>
              <a:t>trains</a:t>
            </a:r>
            <a:r>
              <a:rPr lang="it-IT" sz="2200" dirty="0" smtClean="0"/>
              <a:t> </a:t>
            </a:r>
            <a:r>
              <a:rPr lang="it-IT" sz="2200" dirty="0" err="1" smtClean="0"/>
              <a:t>run</a:t>
            </a:r>
            <a:r>
              <a:rPr lang="it-IT" sz="2200" dirty="0" smtClean="0"/>
              <a:t> on 25.000 V.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272038" y="2337775"/>
            <a:ext cx="40817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 smtClean="0"/>
              <a:t>Other</a:t>
            </a:r>
            <a:r>
              <a:rPr lang="it-IT" sz="2200" dirty="0" smtClean="0"/>
              <a:t> </a:t>
            </a:r>
            <a:r>
              <a:rPr lang="it-IT" sz="2200" dirty="0" err="1" smtClean="0"/>
              <a:t>means</a:t>
            </a:r>
            <a:r>
              <a:rPr lang="it-IT" sz="2200" dirty="0" smtClean="0"/>
              <a:t> of </a:t>
            </a:r>
            <a:r>
              <a:rPr lang="it-IT" sz="2200" dirty="0" err="1" smtClean="0"/>
              <a:t>transport</a:t>
            </a:r>
            <a:r>
              <a:rPr lang="it-IT" sz="2200" dirty="0" smtClean="0"/>
              <a:t> </a:t>
            </a:r>
            <a:r>
              <a:rPr lang="it-IT" sz="2200" dirty="0" err="1" smtClean="0"/>
              <a:t>that</a:t>
            </a:r>
            <a:r>
              <a:rPr lang="it-IT" sz="2200" dirty="0" smtClean="0"/>
              <a:t> work </a:t>
            </a:r>
            <a:r>
              <a:rPr lang="it-IT" sz="2200" dirty="0" err="1" smtClean="0"/>
              <a:t>at</a:t>
            </a:r>
            <a:r>
              <a:rPr lang="it-IT" sz="2200" dirty="0" smtClean="0"/>
              <a:t> the </a:t>
            </a:r>
            <a:r>
              <a:rPr lang="it-IT" sz="2200" dirty="0" err="1"/>
              <a:t>same</a:t>
            </a:r>
            <a:r>
              <a:rPr lang="it-IT" sz="2200" dirty="0"/>
              <a:t> </a:t>
            </a:r>
            <a:r>
              <a:rPr lang="it-IT" sz="2200" dirty="0" err="1"/>
              <a:t>voltage</a:t>
            </a:r>
            <a:r>
              <a:rPr lang="it-IT" sz="2200" dirty="0"/>
              <a:t> </a:t>
            </a:r>
            <a:r>
              <a:rPr lang="it-IT" sz="2200" dirty="0" err="1" smtClean="0"/>
              <a:t>as</a:t>
            </a:r>
            <a:r>
              <a:rPr lang="it-IT" sz="2200" dirty="0" smtClean="0"/>
              <a:t> </a:t>
            </a:r>
            <a:r>
              <a:rPr lang="it-IT" sz="2200" dirty="0"/>
              <a:t>the </a:t>
            </a:r>
            <a:r>
              <a:rPr lang="it-IT" sz="2200" dirty="0" err="1"/>
              <a:t>electric</a:t>
            </a:r>
            <a:r>
              <a:rPr lang="it-IT" sz="2200" dirty="0"/>
              <a:t> </a:t>
            </a:r>
            <a:r>
              <a:rPr lang="it-IT" sz="2200" dirty="0" err="1" smtClean="0"/>
              <a:t>train</a:t>
            </a:r>
            <a:r>
              <a:rPr lang="it-IT" sz="2200" dirty="0"/>
              <a:t> </a:t>
            </a:r>
            <a:r>
              <a:rPr lang="it-IT" sz="2200" dirty="0" smtClean="0"/>
              <a:t>are:</a:t>
            </a:r>
            <a:endParaRPr lang="it-IT" sz="2200" dirty="0"/>
          </a:p>
          <a:p>
            <a:r>
              <a:rPr lang="en-US" sz="2200" dirty="0"/>
              <a:t>- Electric locomotive</a:t>
            </a:r>
          </a:p>
          <a:p>
            <a:r>
              <a:rPr lang="en-US" sz="2200" dirty="0"/>
              <a:t>- Railway electrification system</a:t>
            </a:r>
          </a:p>
          <a:p>
            <a:r>
              <a:rPr lang="en-US" sz="2200" dirty="0"/>
              <a:t>- Tram</a:t>
            </a:r>
          </a:p>
        </p:txBody>
      </p:sp>
    </p:spTree>
    <p:extLst>
      <p:ext uri="{BB962C8B-B14F-4D97-AF65-F5344CB8AC3E}">
        <p14:creationId xmlns:p14="http://schemas.microsoft.com/office/powerpoint/2010/main" val="65380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 smtClean="0">
                <a:solidFill>
                  <a:srgbClr val="0070C0"/>
                </a:solidFill>
              </a:rPr>
              <a:t>Houses</a:t>
            </a:r>
            <a:r>
              <a:rPr lang="it-IT" b="1" dirty="0" smtClean="0">
                <a:solidFill>
                  <a:srgbClr val="0070C0"/>
                </a:solidFill>
              </a:rPr>
              <a:t> and </a:t>
            </a:r>
            <a:r>
              <a:rPr lang="it-IT" b="1" dirty="0" err="1" smtClean="0">
                <a:solidFill>
                  <a:srgbClr val="0070C0"/>
                </a:solidFill>
              </a:rPr>
              <a:t>offices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9" y="1466038"/>
            <a:ext cx="3943570" cy="503764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69" y="1453156"/>
            <a:ext cx="3657600" cy="505053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623948" y="1578580"/>
            <a:ext cx="3366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The high </a:t>
            </a:r>
            <a:r>
              <a:rPr lang="it-IT" sz="2200" dirty="0" err="1" smtClean="0"/>
              <a:t>voltage</a:t>
            </a:r>
            <a:r>
              <a:rPr lang="it-IT" sz="2200" dirty="0" smtClean="0"/>
              <a:t> </a:t>
            </a:r>
            <a:r>
              <a:rPr lang="it-IT" sz="2200" dirty="0" err="1" smtClean="0"/>
              <a:t>would</a:t>
            </a:r>
            <a:r>
              <a:rPr lang="it-IT" sz="2200" dirty="0" smtClean="0"/>
              <a:t> be </a:t>
            </a:r>
            <a:r>
              <a:rPr lang="it-IT" sz="2200" dirty="0" err="1" smtClean="0"/>
              <a:t>too</a:t>
            </a:r>
            <a:r>
              <a:rPr lang="it-IT" sz="2200" dirty="0" smtClean="0"/>
              <a:t> </a:t>
            </a:r>
            <a:r>
              <a:rPr lang="it-IT" sz="2200" dirty="0" err="1" smtClean="0"/>
              <a:t>dangerous</a:t>
            </a:r>
            <a:r>
              <a:rPr lang="it-IT" sz="2200" dirty="0" smtClean="0"/>
              <a:t> for </a:t>
            </a:r>
            <a:r>
              <a:rPr lang="it-IT" sz="2200" dirty="0" err="1" smtClean="0"/>
              <a:t>people</a:t>
            </a:r>
            <a:r>
              <a:rPr lang="it-IT" sz="2200" dirty="0" smtClean="0"/>
              <a:t> living in </a:t>
            </a:r>
            <a:r>
              <a:rPr lang="it-IT" sz="2200" dirty="0" err="1" smtClean="0"/>
              <a:t>houses</a:t>
            </a:r>
            <a:r>
              <a:rPr lang="it-IT" sz="2200" dirty="0" smtClean="0"/>
              <a:t> and </a:t>
            </a:r>
            <a:r>
              <a:rPr lang="it-IT" sz="2200" smtClean="0"/>
              <a:t>working </a:t>
            </a:r>
            <a:r>
              <a:rPr lang="it-IT" sz="2200" dirty="0" smtClean="0"/>
              <a:t>in </a:t>
            </a:r>
            <a:r>
              <a:rPr lang="it-IT" sz="2200" dirty="0" err="1" smtClean="0"/>
              <a:t>offices</a:t>
            </a:r>
            <a:r>
              <a:rPr lang="it-IT" sz="2200" dirty="0" smtClean="0"/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630458" y="2904143"/>
            <a:ext cx="3359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In </a:t>
            </a:r>
            <a:r>
              <a:rPr lang="it-IT" sz="2200" dirty="0" err="1"/>
              <a:t>fact</a:t>
            </a:r>
            <a:r>
              <a:rPr lang="it-IT" sz="2200" dirty="0"/>
              <a:t>, the </a:t>
            </a:r>
            <a:r>
              <a:rPr lang="it-IT" sz="2200" dirty="0" err="1"/>
              <a:t>voltage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usually</a:t>
            </a:r>
            <a:r>
              <a:rPr lang="it-IT" sz="2200" dirty="0"/>
              <a:t> </a:t>
            </a:r>
            <a:r>
              <a:rPr lang="it-IT" sz="2200" dirty="0" err="1" smtClean="0"/>
              <a:t>reduced</a:t>
            </a:r>
            <a:r>
              <a:rPr lang="it-IT" sz="2200" dirty="0" smtClean="0"/>
              <a:t> </a:t>
            </a:r>
            <a:r>
              <a:rPr lang="it-IT" sz="2200" dirty="0"/>
              <a:t>to </a:t>
            </a:r>
            <a:r>
              <a:rPr lang="it-IT" sz="2200" dirty="0" smtClean="0"/>
              <a:t>120V </a:t>
            </a:r>
            <a:r>
              <a:rPr lang="it-IT" sz="2200" dirty="0"/>
              <a:t>for </a:t>
            </a:r>
            <a:r>
              <a:rPr lang="it-IT" sz="2200" dirty="0" err="1"/>
              <a:t>houses</a:t>
            </a:r>
            <a:r>
              <a:rPr lang="it-IT" sz="2200" dirty="0"/>
              <a:t> and 240V for </a:t>
            </a:r>
            <a:r>
              <a:rPr lang="it-IT" sz="2200" dirty="0" err="1"/>
              <a:t>offices</a:t>
            </a:r>
            <a:r>
              <a:rPr lang="it-IT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608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297</Words>
  <Application>Microsoft Office PowerPoint</Application>
  <PresentationFormat>Widescreen</PresentationFormat>
  <Paragraphs>33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 </vt:lpstr>
      <vt:lpstr>Generator</vt:lpstr>
      <vt:lpstr>Transformer and substation</vt:lpstr>
      <vt:lpstr>Pylon </vt:lpstr>
      <vt:lpstr>Heavy and light industry</vt:lpstr>
      <vt:lpstr>Electric train </vt:lpstr>
      <vt:lpstr>Houses and offices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distribution grid </dc:title>
  <dc:creator>STEFANO</dc:creator>
  <cp:lastModifiedBy>Fabio</cp:lastModifiedBy>
  <cp:revision>26</cp:revision>
  <dcterms:created xsi:type="dcterms:W3CDTF">2016-01-09T10:18:58Z</dcterms:created>
  <dcterms:modified xsi:type="dcterms:W3CDTF">2016-02-08T09:26:08Z</dcterms:modified>
</cp:coreProperties>
</file>